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74" r:id="rId3"/>
    <p:sldId id="282" r:id="rId4"/>
    <p:sldId id="283" r:id="rId5"/>
    <p:sldId id="284" r:id="rId6"/>
    <p:sldId id="285" r:id="rId7"/>
    <p:sldId id="286" r:id="rId8"/>
    <p:sldId id="272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33CC"/>
    <a:srgbClr val="33CCFF"/>
    <a:srgbClr val="33CC33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7" autoAdjust="0"/>
    <p:restoredTop sz="94660"/>
  </p:normalViewPr>
  <p:slideViewPr>
    <p:cSldViewPr>
      <p:cViewPr varScale="1">
        <p:scale>
          <a:sx n="38" d="100"/>
          <a:sy n="38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l-SI"/>
          </a:p>
        </p:txBody>
      </p:sp>
      <p:sp>
        <p:nvSpPr>
          <p:cNvPr id="1946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59B044-FB23-4E3D-A201-7960A21CDFF8}" type="slidenum">
              <a:rPr lang="sl-SI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82CFD-FFDD-43DE-929E-F128A765A787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62EFC-7326-48F4-8A34-969F27DDE4F9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5D978-E5B4-4131-9552-7C5BA997155B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9AE547-3A5A-4E27-B9BC-3CB227AB9D5F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4E70D1-84FA-487A-B440-C1C838784A89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9CCE0-C148-4F7D-A309-617BC481C748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67FE69-B2B5-4A9C-9549-EE6A9C9902B7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EABA09-B66B-434A-A519-86BEC6C0FA06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1D05E-104E-4269-BA21-124AC5A60D70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FB0F2-075A-4AFE-B571-CB4C80F32E7F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7EDBD-FD25-485B-B94D-B718DDF8347A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CCFF"/>
            </a:gs>
            <a:gs pos="50000">
              <a:schemeClr val="bg1"/>
            </a:gs>
            <a:gs pos="100000">
              <a:srgbClr val="33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977F143-4FC4-4A09-AA20-A13635DBA8DF}" type="slidenum">
              <a:rPr lang="sl-SI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477838" y="623888"/>
            <a:ext cx="81851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sl-SI" sz="6000" b="1">
                <a:solidFill>
                  <a:srgbClr val="FF0000"/>
                </a:solidFill>
              </a:rPr>
              <a:t>5. dnevi mediacij 2013</a:t>
            </a:r>
          </a:p>
          <a:p>
            <a:pPr algn="ctr"/>
            <a:r>
              <a:rPr lang="sl-SI" sz="2400" b="1">
                <a:solidFill>
                  <a:srgbClr val="0033CC"/>
                </a:solidFill>
              </a:rPr>
              <a:t>Portorož, 31. maj 2013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2268538" y="5111750"/>
            <a:ext cx="650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sl-SI" sz="3200" b="1">
                <a:solidFill>
                  <a:srgbClr val="0033CC"/>
                </a:solidFill>
              </a:rPr>
              <a:t>Zastopnik pacientovih pravic</a:t>
            </a:r>
          </a:p>
          <a:p>
            <a:r>
              <a:rPr lang="sl-SI" sz="3200" b="1">
                <a:solidFill>
                  <a:srgbClr val="0033CC"/>
                </a:solidFill>
              </a:rPr>
              <a:t>Viktor PILINGER,  Maribor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1403350" y="2833688"/>
            <a:ext cx="6337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b="1"/>
              <a:t>PRIMER “DOBRE” PRAKSE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/>
      <p:bldP spid="3686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ChangeArrowheads="1"/>
          </p:cNvSpPr>
          <p:nvPr/>
        </p:nvSpPr>
        <p:spPr bwMode="auto">
          <a:xfrm>
            <a:off x="628650" y="1920875"/>
            <a:ext cx="7885113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sl-SI" sz="3200" b="1"/>
              <a:t>65-letna pacientka v juliju 2011 po dveh zaporednih operacijah kile nenadoma umre v eni od manjših bolnišnic. Svojci so prepričani, da je kirurg – operater že med prvo operacijo prerezal črevo, kar bi naj bila strokovna napaka.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1169988" y="701675"/>
            <a:ext cx="6804025" cy="545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sl-SI" sz="3200" b="1"/>
              <a:t>Prva pritožba svojcev na vodstvo bolnišnice. Zaradi nezadovoljstva s pojasnili poiščejo pomoč pri zastopniku pacientovih pravic. Ta v prvi fazi neformalno posreduje pri strokovnem direktorju, ki posreduje obsežna pisna pojasnila z zapisnikom internega strokovnega nadzora. Ni bilo ugotovljenih odstopanj od zdravniške doktrine.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971550" y="1450975"/>
            <a:ext cx="6804025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sl-SI" sz="3200" b="1"/>
              <a:t>Svojci nezadovoljni s pojasnili, eden od njih podpiše pooblastilo o zastopanju in po posredovanju zahteve za prvo obravnavo se ta obravnava izvede v decembru 2012. 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1169988" y="1341438"/>
            <a:ext cx="6804025" cy="344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sl-SI" sz="2800" b="1"/>
          </a:p>
          <a:p>
            <a:r>
              <a:rPr lang="sl-SI" sz="3200" b="1"/>
              <a:t>Po dveh urah in sodelujočih 12 udeležencev (direktor in strokovni direktor, 5 zdravnikov in 4 svojci) je bil sprejet dogovor: Predlog uvedbe zunanjega strokovnega nadzora s strani ZZS.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1169988" y="458788"/>
            <a:ext cx="6804025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sl-SI" sz="3200" b="1" u="sng">
                <a:solidFill>
                  <a:srgbClr val="FF0000"/>
                </a:solidFill>
              </a:rPr>
              <a:t>Odziv ZZS</a:t>
            </a:r>
            <a:r>
              <a:rPr lang="sl-SI" sz="3200" b="1"/>
              <a:t>: Odbor za strokovno medicinska vprašanja se je odločil za izvedbo nadzora. Po 5 mesecih sem prejel pojasnila tega odbora s priloženim zapisnikom ekspertnega nadzora. </a:t>
            </a:r>
          </a:p>
          <a:p>
            <a:r>
              <a:rPr lang="sl-SI" sz="3200" b="1" u="sng">
                <a:solidFill>
                  <a:srgbClr val="FF0000"/>
                </a:solidFill>
              </a:rPr>
              <a:t>Končna ugotovitev</a:t>
            </a:r>
            <a:r>
              <a:rPr lang="sl-SI" sz="3200" b="1"/>
              <a:t>: zaplet med operacijo – perforacija tankega črevesa. Natančen vzrok smrti bi lahko pojasnila le obdukcija, ki je kljub predlogu lečečih zdravnikov svojci niso želeli.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395288" y="1165225"/>
            <a:ext cx="8208962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sl-SI" sz="3200" b="1" u="sng">
                <a:solidFill>
                  <a:srgbClr val="FF0000"/>
                </a:solidFill>
              </a:rPr>
              <a:t>Zaključek:</a:t>
            </a:r>
          </a:p>
          <a:p>
            <a:r>
              <a:rPr lang="sl-SI" sz="3200" b="1"/>
              <a:t>-dolgotrajnost postopka (10 mesecev),</a:t>
            </a:r>
          </a:p>
          <a:p>
            <a:r>
              <a:rPr lang="sl-SI" sz="3200" b="1"/>
              <a:t>-stroške ekspertnega nadzora v višini cca 2500 € je zagotovil državni proračun,</a:t>
            </a:r>
          </a:p>
          <a:p>
            <a:r>
              <a:rPr lang="sl-SI" sz="3200" b="1"/>
              <a:t>-veliko angažiranosti vodstva bolnišnice, ZZS in zastopnika pacientovih pravic,</a:t>
            </a:r>
          </a:p>
          <a:p>
            <a:r>
              <a:rPr lang="sl-SI" sz="3200" b="1"/>
              <a:t>-svojci na koncu še vedno nezadovoljni in dvomijo v zdravstveni sistem.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943100" y="1989138"/>
            <a:ext cx="525621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sz="7200" b="1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Hvala za pozornost !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200" decel="100000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accel="100000" fill="hold">
                                          <p:stCondLst>
                                            <p:cond delay="720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000"/>
                            </p:stCondLst>
                            <p:childTnLst>
                              <p:par>
                                <p:cTn id="12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/>
      <p:bldP spid="49156" grpId="1"/>
    </p:bldLst>
  </p:timing>
</p:sld>
</file>

<file path=ppt/theme/theme1.xml><?xml version="1.0" encoding="utf-8"?>
<a:theme xmlns:a="http://schemas.openxmlformats.org/drawingml/2006/main" name="default">
  <a:themeElements>
    <a:clrScheme name="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156</TotalTime>
  <Words>282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Comic Sans MS</vt:lpstr>
      <vt:lpstr>default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AA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Lozo</dc:creator>
  <cp:lastModifiedBy>primoz</cp:lastModifiedBy>
  <cp:revision>13</cp:revision>
  <dcterms:created xsi:type="dcterms:W3CDTF">2013-05-28T16:50:29Z</dcterms:created>
  <dcterms:modified xsi:type="dcterms:W3CDTF">2013-05-29T08:32:26Z</dcterms:modified>
</cp:coreProperties>
</file>